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29"/>
  </p:notesMasterIdLst>
  <p:sldIdLst>
    <p:sldId id="273" r:id="rId6"/>
    <p:sldId id="287" r:id="rId7"/>
    <p:sldId id="257" r:id="rId8"/>
    <p:sldId id="283" r:id="rId9"/>
    <p:sldId id="258" r:id="rId10"/>
    <p:sldId id="286" r:id="rId11"/>
    <p:sldId id="274" r:id="rId12"/>
    <p:sldId id="259" r:id="rId13"/>
    <p:sldId id="260" r:id="rId14"/>
    <p:sldId id="261" r:id="rId15"/>
    <p:sldId id="262" r:id="rId16"/>
    <p:sldId id="263" r:id="rId17"/>
    <p:sldId id="265" r:id="rId18"/>
    <p:sldId id="266" r:id="rId19"/>
    <p:sldId id="267" r:id="rId20"/>
    <p:sldId id="268" r:id="rId21"/>
    <p:sldId id="270" r:id="rId22"/>
    <p:sldId id="278" r:id="rId23"/>
    <p:sldId id="285" r:id="rId24"/>
    <p:sldId id="279" r:id="rId25"/>
    <p:sldId id="277" r:id="rId26"/>
    <p:sldId id="281" r:id="rId27"/>
    <p:sldId id="284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 Yagut" panose="00000400000000000000" pitchFamily="2" charset="-78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F1315-647C-4E71-8647-95E6F00D0BBC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3AA0D-8460-421B-9D34-BDE352BF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2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AA0D-8460-421B-9D34-BDE352BF11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AA0D-8460-421B-9D34-BDE352BF11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0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666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72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371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3614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25232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96854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7492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49374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8295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05169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9879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1230D-CD52-47BE-A67B-1F5B8F17745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3D58C-43F3-4CE1-BC0B-B3624FEE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176464" cy="634082"/>
          </a:xfrm>
        </p:spPr>
        <p:txBody>
          <a:bodyPr>
            <a:normAutofit fontScale="90000"/>
          </a:bodyPr>
          <a:lstStyle/>
          <a:p>
            <a:r>
              <a:rPr lang="fa-IR" dirty="0"/>
              <a:t>مشخصات سند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320480" cy="51454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a-IR" dirty="0">
                <a:cs typeface="B Yagut" pitchFamily="2" charset="-78"/>
              </a:rPr>
              <a:t>مشخصات مدرس</a:t>
            </a:r>
          </a:p>
          <a:p>
            <a:pPr marL="0" indent="0" algn="r">
              <a:buNone/>
            </a:pPr>
            <a:r>
              <a:rPr lang="fa-IR" dirty="0">
                <a:cs typeface="B Yagut" pitchFamily="2" charset="-78"/>
              </a:rPr>
              <a:t>- </a:t>
            </a:r>
            <a:r>
              <a:rPr lang="fa-IR" sz="2600" dirty="0">
                <a:cs typeface="B Yagut" pitchFamily="2" charset="-78"/>
              </a:rPr>
              <a:t>تصویرپرسنلی مدرس</a:t>
            </a: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ctr">
              <a:buNone/>
            </a:pPr>
            <a:r>
              <a:rPr lang="fa-IR" sz="2600" smtClean="0">
                <a:cs typeface="B Yagut" pitchFamily="2" charset="-78"/>
              </a:rPr>
              <a:t>سیامک </a:t>
            </a:r>
            <a:r>
              <a:rPr lang="fa-IR" sz="2600" dirty="0">
                <a:cs typeface="B Yagut" pitchFamily="2" charset="-78"/>
              </a:rPr>
              <a:t>فرهادی</a:t>
            </a:r>
          </a:p>
          <a:p>
            <a:pPr marL="0" indent="0" algn="ctr">
              <a:buNone/>
            </a:pPr>
            <a:r>
              <a:rPr lang="fa-IR" sz="2600" dirty="0" smtClean="0">
                <a:cs typeface="B Yagut" pitchFamily="2" charset="-78"/>
              </a:rPr>
              <a:t>کارشناسی </a:t>
            </a:r>
            <a:r>
              <a:rPr lang="fa-IR" sz="2600" dirty="0">
                <a:cs typeface="B Yagut" pitchFamily="2" charset="-78"/>
              </a:rPr>
              <a:t>ارشد مهندسی محیط زیست</a:t>
            </a:r>
          </a:p>
          <a:p>
            <a:pPr marL="0" indent="0" algn="ctr">
              <a:buNone/>
            </a:pPr>
            <a:r>
              <a:rPr lang="fa-IR" sz="2600" dirty="0" smtClean="0">
                <a:cs typeface="B Yagut" pitchFamily="2" charset="-78"/>
              </a:rPr>
              <a:t>مربی </a:t>
            </a:r>
            <a:r>
              <a:rPr lang="fa-IR" sz="2600" dirty="0">
                <a:cs typeface="B Yagut" pitchFamily="2" charset="-78"/>
              </a:rPr>
              <a:t>مرکز آموزش بهورزی شیراز، دانشگاه علوم پزشکی و خدمات بهداشتی درمانی استان فارس</a:t>
            </a:r>
          </a:p>
          <a:p>
            <a:pPr marL="0" indent="0" algn="r">
              <a:buNone/>
            </a:pPr>
            <a:endParaRPr lang="fa-IR" sz="2200" dirty="0">
              <a:cs typeface="B Yagut" pitchFamily="2" charset="-78"/>
            </a:endParaRPr>
          </a:p>
          <a:p>
            <a:pPr marL="0" indent="0" algn="r">
              <a:buNone/>
            </a:pPr>
            <a:endParaRPr lang="en-US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72272" cy="51125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fa-IR" sz="3000" dirty="0">
                <a:cs typeface="B Yagut" pitchFamily="2" charset="-78"/>
              </a:rPr>
              <a:t>مشخصات بسته اموزشی</a:t>
            </a:r>
          </a:p>
          <a:p>
            <a:pPr marL="0" indent="0" algn="r">
              <a:buNone/>
            </a:pPr>
            <a:endParaRPr lang="fa-IR" dirty="0">
              <a:cs typeface="B Yagut" pitchFamily="2" charset="-78"/>
            </a:endParaRPr>
          </a:p>
          <a:p>
            <a:pPr marL="0" indent="0" algn="r">
              <a:buNone/>
            </a:pPr>
            <a:r>
              <a:rPr lang="fa-IR" dirty="0">
                <a:cs typeface="B Yagut" pitchFamily="2" charset="-78"/>
              </a:rPr>
              <a:t>- </a:t>
            </a:r>
            <a:r>
              <a:rPr lang="fa-IR" sz="3000" dirty="0">
                <a:cs typeface="B Yagut" pitchFamily="2" charset="-78"/>
              </a:rPr>
              <a:t>حیطه درس: بهداشت حرفه ای</a:t>
            </a:r>
          </a:p>
          <a:p>
            <a:pPr algn="r" rtl="1">
              <a:buFontTx/>
              <a:buChar char="-"/>
            </a:pPr>
            <a:r>
              <a:rPr lang="fa-IR" sz="3000" dirty="0">
                <a:cs typeface="B Yagut" pitchFamily="2" charset="-78"/>
              </a:rPr>
              <a:t>تاریخ اخرین بازنگری</a:t>
            </a:r>
            <a:endParaRPr lang="en-US" sz="3000" dirty="0">
              <a:cs typeface="B Yagut" pitchFamily="2" charset="-78"/>
            </a:endParaRPr>
          </a:p>
          <a:p>
            <a:pPr algn="r" rtl="1">
              <a:buFontTx/>
              <a:buChar char="-"/>
            </a:pPr>
            <a:r>
              <a:rPr lang="fa-IR" sz="3000" dirty="0">
                <a:cs typeface="B Yagut" pitchFamily="2" charset="-78"/>
              </a:rPr>
              <a:t> 7 اردیبهشت 1399</a:t>
            </a:r>
          </a:p>
          <a:p>
            <a:pPr marL="0" indent="0" algn="r">
              <a:buNone/>
            </a:pPr>
            <a:r>
              <a:rPr lang="fa-IR" sz="3000" dirty="0">
                <a:cs typeface="B Yagut" pitchFamily="2" charset="-78"/>
              </a:rPr>
              <a:t>- نوبت تهیه 1</a:t>
            </a:r>
          </a:p>
          <a:p>
            <a:pPr marL="0" indent="0" algn="r">
              <a:buNone/>
            </a:pPr>
            <a:r>
              <a:rPr lang="fa-IR" sz="3000" dirty="0">
                <a:cs typeface="B Yagut" pitchFamily="2" charset="-78"/>
              </a:rPr>
              <a:t>- نام فایل: </a:t>
            </a:r>
          </a:p>
          <a:p>
            <a:pPr marL="0" indent="0" algn="ctr">
              <a:buNone/>
            </a:pPr>
            <a:r>
              <a:rPr lang="en-US" sz="2600" dirty="0">
                <a:cs typeface="B Yagut" pitchFamily="2" charset="-78"/>
              </a:rPr>
              <a:t>BH-System- </a:t>
            </a:r>
            <a:r>
              <a:rPr lang="en-US" sz="2600" dirty="0" err="1">
                <a:cs typeface="B Yagut" pitchFamily="2" charset="-78"/>
              </a:rPr>
              <a:t>Modireyat</a:t>
            </a:r>
            <a:r>
              <a:rPr lang="en-US" sz="2600" dirty="0">
                <a:cs typeface="B Yagut" pitchFamily="2" charset="-78"/>
              </a:rPr>
              <a:t>-</a:t>
            </a:r>
            <a:r>
              <a:rPr lang="en-US" sz="2200" dirty="0">
                <a:cs typeface="B Yagut" pitchFamily="2" charset="-78"/>
              </a:rPr>
              <a:t> </a:t>
            </a:r>
            <a:r>
              <a:rPr lang="en-US" sz="2600" dirty="0" err="1">
                <a:cs typeface="B Yagut" pitchFamily="2" charset="-78"/>
              </a:rPr>
              <a:t>Caypheyat</a:t>
            </a:r>
            <a:r>
              <a:rPr lang="en-US" sz="2600" dirty="0">
                <a:cs typeface="B Yagut" pitchFamily="2" charset="-78"/>
              </a:rPr>
              <a:t>-</a:t>
            </a:r>
            <a:r>
              <a:rPr lang="fa-IR" sz="2600" dirty="0">
                <a:cs typeface="B Yagut" pitchFamily="2" charset="-78"/>
              </a:rPr>
              <a:t> </a:t>
            </a:r>
            <a:endParaRPr lang="en-US" sz="2600" dirty="0">
              <a:cs typeface="B Yagut" pitchFamily="2" charset="-78"/>
            </a:endParaRPr>
          </a:p>
          <a:p>
            <a:pPr marL="0" indent="0" algn="ctr">
              <a:buNone/>
            </a:pPr>
            <a:r>
              <a:rPr lang="en-US" sz="2600" dirty="0">
                <a:cs typeface="B Yagut" pitchFamily="2" charset="-78"/>
              </a:rPr>
              <a:t>Iso,OHSAS-v-HSE-Edit1</a:t>
            </a:r>
          </a:p>
        </p:txBody>
      </p:sp>
      <p:pic>
        <p:nvPicPr>
          <p:cNvPr id="1026" name="Picture 2" descr="E:\فلاش فرهادی\New folder (2)\مشخصات خانواده 10\2014-07-05 عکس فرهادی 4\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110895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872" y="102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873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96143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anose="00000400000000000000" pitchFamily="2" charset="-78"/>
              </a:rPr>
              <a:t>سری استانداردهای ایزو(</a:t>
            </a:r>
            <a:r>
              <a:rPr lang="en-US" sz="4000" dirty="0">
                <a:cs typeface="B Yagut" panose="00000400000000000000" pitchFamily="2" charset="-78"/>
              </a:rPr>
              <a:t>(</a:t>
            </a:r>
            <a:r>
              <a:rPr lang="en-US" sz="4000" dirty="0" err="1">
                <a:cs typeface="B Yagut" panose="00000400000000000000" pitchFamily="2" charset="-78"/>
              </a:rPr>
              <a:t>Iso</a:t>
            </a:r>
            <a:r>
              <a:rPr lang="fa-IR" sz="4000" dirty="0">
                <a:cs typeface="B Yagut" panose="00000400000000000000" pitchFamily="2" charset="-78"/>
              </a:rPr>
              <a:t>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280920" cy="4680520"/>
          </a:xfrm>
        </p:spPr>
        <p:txBody>
          <a:bodyPr>
            <a:normAutofit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1- ایزو 9000 (</a:t>
            </a:r>
            <a:r>
              <a:rPr lang="en-US" sz="2800" dirty="0" err="1">
                <a:solidFill>
                  <a:schemeClr val="tx1"/>
                </a:solidFill>
                <a:cs typeface="B Yagut" pitchFamily="2" charset="-78"/>
              </a:rPr>
              <a:t>Iso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9000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) :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هدف از تدوین این سری استاندارد به وجود آوردن الگوئی بین‌المللی برای پیاده‌سازی و استقرار سیستم‌های مدیریت و تضمین کیفیت بوده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indent="-457200" algn="just" rtl="1">
              <a:buFont typeface="Arial" charset="0"/>
              <a:buChar char="•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و شامل </a:t>
            </a:r>
            <a:r>
              <a:rPr lang="en-US" sz="2800" dirty="0" err="1">
                <a:solidFill>
                  <a:schemeClr val="tx1"/>
                </a:solidFill>
                <a:cs typeface="B Yagut" pitchFamily="2" charset="-78"/>
              </a:rPr>
              <a:t>Iso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9001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و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Iso9002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و ... می باشد که در بحث این کلاس نمی گنجد.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43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1385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7992888" cy="5616624"/>
          </a:xfrm>
        </p:spPr>
        <p:txBody>
          <a:bodyPr>
            <a:normAutofit lnSpcReduction="10000"/>
          </a:bodyPr>
          <a:lstStyle/>
          <a:p>
            <a:pPr rtl="1"/>
            <a:r>
              <a:rPr lang="fa-IR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سری استانداردهای ایزو(</a:t>
            </a:r>
            <a:r>
              <a:rPr lang="en-US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(</a:t>
            </a:r>
            <a:r>
              <a:rPr lang="en-US" sz="4000" dirty="0" err="1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Iso</a:t>
            </a:r>
            <a:r>
              <a:rPr lang="fa-IR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2- استاندارد بين المللي (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14000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)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: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با پرداختن به موضوعات مختلف درزمينه محيط زیست می پردازد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3- استاندارد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22000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: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کنترل کافی ومناسب در طول زنجیره غذایی در یک سازمان امری ضروری بنظر می‌رسد و انرا بررسی می نماید.</a:t>
            </a:r>
          </a:p>
          <a:p>
            <a:pPr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5932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432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620689"/>
            <a:ext cx="6336704" cy="792087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 چیست</a:t>
            </a:r>
            <a:r>
              <a:rPr lang="en-US" sz="4000" dirty="0">
                <a:cs typeface="B Yagut" pitchFamily="2" charset="-78"/>
              </a:rPr>
              <a:t>OHSAS </a:t>
            </a:r>
            <a:r>
              <a:rPr lang="fa-IR" sz="4000" dirty="0">
                <a:cs typeface="B Yagut" pitchFamily="2" charset="-78"/>
              </a:rPr>
              <a:t>18001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8208912" cy="5040560"/>
          </a:xfrm>
        </p:spPr>
        <p:txBody>
          <a:bodyPr>
            <a:normAutofit/>
          </a:bodyPr>
          <a:lstStyle/>
          <a:p>
            <a:pPr algn="just" rtl="1"/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 </a:t>
            </a:r>
            <a:r>
              <a:rPr lang="ar-SA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به معناي "سري</a:t>
            </a:r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یا سلسله</a:t>
            </a:r>
            <a:r>
              <a:rPr lang="ar-SA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ارزيابي ايمني و بهداشت</a:t>
            </a:r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شغلی</a:t>
            </a:r>
          </a:p>
          <a:p>
            <a:pPr algn="just" rtl="1"/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( حرفه ای)می باشد. و مخفف :</a:t>
            </a:r>
          </a:p>
          <a:p>
            <a:pPr algn="just" rtl="1"/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(Occupational Health &amp; Safety Assessment Series) 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/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/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/>
            <a:r>
              <a:rPr lang="en-US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OHSAS) </a:t>
            </a:r>
            <a:r>
              <a:rPr lang="fa-IR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 در حقیقت براي کیفیت سیستم مديريت ايمني و بهداشت شغلي می باشد.</a:t>
            </a:r>
            <a:r>
              <a:rPr lang="en-US" sz="3000" dirty="0">
                <a:solidFill>
                  <a:schemeClr val="tx1"/>
                </a:solidFill>
                <a:ea typeface="Calibri"/>
                <a:cs typeface="B Yagut" pitchFamily="2" charset="-78"/>
              </a:rPr>
              <a:t>(</a:t>
            </a:r>
            <a:endParaRPr lang="fa-IR" sz="3000" dirty="0">
              <a:solidFill>
                <a:schemeClr val="tx1"/>
              </a:solidFill>
              <a:ea typeface="Calibri"/>
              <a:cs typeface="B Yagut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326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152127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هدف از </a:t>
            </a:r>
            <a:r>
              <a:rPr lang="en-US" sz="4000" dirty="0">
                <a:cs typeface="B Yagut" pitchFamily="2" charset="-78"/>
              </a:rPr>
              <a:t>OHSAS 18001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7144" y="1556792"/>
            <a:ext cx="7776864" cy="4968552"/>
          </a:xfrm>
        </p:spPr>
        <p:txBody>
          <a:bodyPr>
            <a:noAutofit/>
          </a:bodyPr>
          <a:lstStyle/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هدف از این سیستم ایجاد یک استراتژی مدیریت موثر در سازمان ها برای کاهش ریسک مربوط به کارکنان است. سیاست سلامت شغلی و سیاست ایمنی را در بردارد. 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  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344" y="64878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4005064"/>
            <a:ext cx="309634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74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مزایای </a:t>
            </a:r>
            <a:r>
              <a:rPr lang="en-US" sz="4000" dirty="0">
                <a:cs typeface="B Yagut" pitchFamily="2" charset="-78"/>
              </a:rPr>
              <a:t>OHSAS 18001 </a:t>
            </a:r>
            <a:r>
              <a:rPr lang="fa-IR" sz="4000" dirty="0">
                <a:cs typeface="B Yagut" pitchFamily="2" charset="-78"/>
              </a:rPr>
              <a:t> در سازمان ها: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9148" y="1731253"/>
            <a:ext cx="7560840" cy="4464496"/>
          </a:xfrm>
        </p:spPr>
        <p:txBody>
          <a:bodyPr>
            <a:normAutofit/>
          </a:bodyPr>
          <a:lstStyle/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*باعث ایجاد محیط کاری سالم برای کارکنان می شود.بنابراین تصادف ها، بیماری ها و … کاهش می یابد.</a:t>
            </a:r>
          </a:p>
          <a:p>
            <a:pPr algn="just" rtl="1"/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*افزایش آگاهی ریسک حوادث، رویدادها و ...</a:t>
            </a:r>
          </a:p>
          <a:p>
            <a:pPr algn="just" rtl="1"/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*این استاندارد روحیه کارکنان را ارتقا داده و اعتماد آنهارا نیز افزایش می دهد. </a:t>
            </a:r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92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100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648071"/>
          </a:xfrm>
        </p:spPr>
        <p:txBody>
          <a:bodyPr>
            <a:noAutofit/>
          </a:bodyPr>
          <a:lstStyle/>
          <a:p>
            <a:r>
              <a:rPr lang="fa-IR" sz="4000" dirty="0">
                <a:cs typeface="B Yagut" pitchFamily="2" charset="-78"/>
              </a:rPr>
              <a:t>  چیست</a:t>
            </a:r>
            <a:r>
              <a:rPr lang="en-US" sz="4000" dirty="0">
                <a:cs typeface="B Yagut" pitchFamily="2" charset="-78"/>
              </a:rPr>
              <a:t>HSE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8280920" cy="5256584"/>
          </a:xfrm>
        </p:spPr>
        <p:txBody>
          <a:bodyPr>
            <a:noAutofit/>
          </a:bodyPr>
          <a:lstStyle/>
          <a:p>
            <a:pPr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به معنای سلامت، ایمنی و محیط زیست می باشد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کلمه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HSE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مخفف 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Health, Safety &amp; Environment )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) می باشد.</a:t>
            </a:r>
          </a:p>
          <a:p>
            <a:pPr rtl="1"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rtl="1">
              <a:lnSpc>
                <a:spcPct val="115000"/>
              </a:lnSpc>
              <a:spcAft>
                <a:spcPts val="1000"/>
              </a:spcAft>
            </a:pP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چیزی که در این رابطه بسیارحائز اهمیت است، آموزش کارکنان در مورد بهداشت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،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ایمنی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و محیط زیست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مطابق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با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استانداردهای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HSE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است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.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(در حقیقت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کیفیت سیستم مدیریت سلامتی، ایمنی و محیط زیست می باشد.)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endParaRPr lang="en-US" sz="2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349188" y="116632"/>
            <a:ext cx="698376" cy="698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214062"/>
            <a:ext cx="4104456" cy="13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6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548681"/>
            <a:ext cx="5904656" cy="648071"/>
          </a:xfrm>
        </p:spPr>
        <p:txBody>
          <a:bodyPr>
            <a:no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اجزا </a:t>
            </a:r>
            <a:r>
              <a:rPr lang="en-US" sz="4000" dirty="0">
                <a:cs typeface="B Yagut" pitchFamily="2" charset="-78"/>
              </a:rPr>
              <a:t>HSE</a:t>
            </a:r>
            <a:r>
              <a:rPr lang="fa-IR" sz="4000" dirty="0">
                <a:cs typeface="B Yagut" pitchFamily="2" charset="-78"/>
              </a:rPr>
              <a:t>: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7272808" cy="4536504"/>
          </a:xfrm>
        </p:spPr>
        <p:txBody>
          <a:bodyPr>
            <a:norm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r>
              <a:rPr lang="en-US" b="1" dirty="0">
                <a:solidFill>
                  <a:schemeClr val="tx1"/>
                </a:solidFill>
                <a:ea typeface="Calibri"/>
                <a:cs typeface="Arial"/>
              </a:rPr>
              <a:t>HSE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موضوعات بهداشت، ایمنی و محیط زیست را در هر پروژه ای تحت کنترل خود در می آورد هر کدام از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اجزا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 HSE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شامل موارد متعدد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می باشد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 که در زیر به 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آنها اشاره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می</a:t>
            </a:r>
            <a:r>
              <a:rPr lang="fa-IR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شود</a:t>
            </a:r>
            <a:r>
              <a:rPr lang="en-US" dirty="0">
                <a:solidFill>
                  <a:schemeClr val="tx1"/>
                </a:solidFill>
                <a:ea typeface="Calibri"/>
                <a:cs typeface="B Yagut" pitchFamily="2" charset="-78"/>
              </a:rPr>
              <a:t>.</a:t>
            </a:r>
            <a:endParaRPr lang="fa-IR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endParaRPr lang="en-US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</a:rPr>
              <a:t>1- بهداشت (</a:t>
            </a:r>
            <a:r>
              <a:rPr lang="en-US" dirty="0">
                <a:solidFill>
                  <a:schemeClr val="tx1"/>
                </a:solidFill>
              </a:rPr>
              <a:t>Health</a:t>
            </a:r>
            <a:r>
              <a:rPr lang="fa-IR" dirty="0">
                <a:solidFill>
                  <a:schemeClr val="tx1"/>
                </a:solidFill>
              </a:rPr>
              <a:t>):</a:t>
            </a:r>
          </a:p>
          <a:p>
            <a:pPr algn="r" rtl="1"/>
            <a:r>
              <a:rPr lang="fa-IR" dirty="0">
                <a:solidFill>
                  <a:schemeClr val="tx1"/>
                </a:solidFill>
              </a:rPr>
              <a:t> شامل نظارت بر سلامت کارکنان است.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" y="283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565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7336904" cy="5400600"/>
          </a:xfrm>
        </p:spPr>
        <p:txBody>
          <a:bodyPr>
            <a:normAutofit lnSpcReduction="10000"/>
          </a:bodyPr>
          <a:lstStyle/>
          <a:p>
            <a:pPr rtl="1"/>
            <a:r>
              <a:rPr lang="fa-IR" sz="4300" dirty="0">
                <a:solidFill>
                  <a:prstClr val="black"/>
                </a:solidFill>
                <a:ea typeface="+mj-ea"/>
                <a:cs typeface="B Yagut" pitchFamily="2" charset="-78"/>
              </a:rPr>
              <a:t>اجزا </a:t>
            </a:r>
            <a:r>
              <a:rPr lang="en-US" sz="4300" dirty="0">
                <a:solidFill>
                  <a:prstClr val="black"/>
                </a:solidFill>
                <a:ea typeface="+mj-ea"/>
                <a:cs typeface="B Yagut" pitchFamily="2" charset="-78"/>
              </a:rPr>
              <a:t>HSE</a:t>
            </a:r>
            <a:r>
              <a:rPr lang="fa-IR" sz="4300" dirty="0">
                <a:solidFill>
                  <a:prstClr val="black"/>
                </a:solidFill>
                <a:ea typeface="+mj-ea"/>
                <a:cs typeface="B Yagut" pitchFamily="2" charset="-78"/>
              </a:rPr>
              <a:t>:</a:t>
            </a:r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2- ایمنی ( </a:t>
            </a:r>
            <a:r>
              <a:rPr lang="en-US" dirty="0">
                <a:solidFill>
                  <a:schemeClr val="tx1"/>
                </a:solidFill>
                <a:cs typeface="B Yagut" pitchFamily="2" charset="-78"/>
              </a:rPr>
              <a:t>safety</a:t>
            </a:r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):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ایمنی و حفاظت از کارکنان در برابر خطرات موجود می باشد</a:t>
            </a:r>
          </a:p>
          <a:p>
            <a:pPr algn="r" rtl="1"/>
            <a:endParaRPr lang="en-US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endParaRPr lang="en-US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lvl="0" algn="r" rtl="1"/>
            <a:r>
              <a:rPr lang="fa-IR" sz="3000" dirty="0">
                <a:solidFill>
                  <a:prstClr val="black"/>
                </a:solidFill>
                <a:cs typeface="B Yagut" pitchFamily="2" charset="-78"/>
              </a:rPr>
              <a:t>3- محیط زیست ( </a:t>
            </a:r>
            <a:r>
              <a:rPr lang="en-US" sz="3000" dirty="0">
                <a:solidFill>
                  <a:prstClr val="black"/>
                </a:solidFill>
                <a:cs typeface="B Yagut" pitchFamily="2" charset="-78"/>
              </a:rPr>
              <a:t>Environment</a:t>
            </a:r>
            <a:r>
              <a:rPr lang="fa-IR" sz="3000" dirty="0">
                <a:solidFill>
                  <a:prstClr val="black"/>
                </a:solidFill>
                <a:cs typeface="B Yagut" pitchFamily="2" charset="-78"/>
              </a:rPr>
              <a:t> ):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هدف از  محیط زیست کاهش پسماند مواد زائد،کاهش الودگیها مخرب محیط زیست می باشد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83671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2889456"/>
            <a:ext cx="3312368" cy="15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9685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چه سازمانی گواهینامه </a:t>
            </a:r>
            <a:r>
              <a:rPr lang="en-US" sz="4000" dirty="0">
                <a:cs typeface="B Yagut" panose="00000400000000000000" pitchFamily="2" charset="-78"/>
              </a:rPr>
              <a:t>HSE-MS</a:t>
            </a:r>
            <a:r>
              <a:rPr lang="fa-IR" sz="4000" dirty="0">
                <a:cs typeface="B Yagut" panose="00000400000000000000" pitchFamily="2" charset="-78"/>
              </a:rPr>
              <a:t> را دریافت 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می کند: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824536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Yagut" pitchFamily="2" charset="-78"/>
              </a:rPr>
              <a:t>گواهینامه (</a:t>
            </a:r>
            <a:r>
              <a:rPr lang="en-US" dirty="0">
                <a:cs typeface="B Yagut" pitchFamily="2" charset="-78"/>
              </a:rPr>
              <a:t>HSE – MS</a:t>
            </a:r>
            <a:r>
              <a:rPr lang="en-US" sz="2800" dirty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) همان سیستم مدیریت ایمنی ، بهداشت و محیط زیست می باشد و مخفف :</a:t>
            </a:r>
          </a:p>
          <a:p>
            <a:pPr algn="r" rtl="1"/>
            <a:r>
              <a:rPr lang="fa-IR" sz="2800" dirty="0">
                <a:cs typeface="B Yagut" pitchFamily="2" charset="-78"/>
              </a:rPr>
              <a:t> </a:t>
            </a:r>
            <a:r>
              <a:rPr lang="en-US" sz="2400" dirty="0">
                <a:cs typeface="B Yagut" pitchFamily="2" charset="-78"/>
              </a:rPr>
              <a:t>Health, Safety &amp; Environment - Management System </a:t>
            </a:r>
            <a:endParaRPr lang="fa-IR" sz="2400" dirty="0">
              <a:cs typeface="B Yagut" pitchFamily="2" charset="-78"/>
            </a:endParaRPr>
          </a:p>
          <a:p>
            <a:pPr algn="r" rtl="1"/>
            <a:endParaRPr lang="fa-IR" sz="2400" dirty="0">
              <a:cs typeface="B Yagut" pitchFamily="2" charset="-78"/>
            </a:endParaRPr>
          </a:p>
          <a:p>
            <a:pPr algn="r" rtl="1"/>
            <a:r>
              <a:rPr lang="fa-IR" sz="2800" dirty="0">
                <a:cs typeface="B Yagut" pitchFamily="2" charset="-78"/>
              </a:rPr>
              <a:t>و شرایط گرفتن این گواهینامه داشتن سه سیستم مدیریت ذیل</a:t>
            </a:r>
          </a:p>
          <a:p>
            <a:pPr algn="r" rtl="1"/>
            <a:r>
              <a:rPr lang="fa-IR" sz="2800" dirty="0">
                <a:cs typeface="B Yagut" pitchFamily="2" charset="-78"/>
              </a:rPr>
              <a:t> می باشد.</a:t>
            </a:r>
          </a:p>
          <a:p>
            <a:pPr algn="r" rtl="1"/>
            <a:r>
              <a:rPr lang="fa-IR" sz="2800" dirty="0">
                <a:cs typeface="B Yagut" pitchFamily="2" charset="-78"/>
              </a:rPr>
              <a:t> سیستم مدیریت ایمنی و بهداشت حرفه ای  (</a:t>
            </a:r>
            <a:r>
              <a:rPr lang="en-US" sz="2800" dirty="0">
                <a:cs typeface="B Yagut" pitchFamily="2" charset="-78"/>
              </a:rPr>
              <a:t>OHSAS 18001</a:t>
            </a:r>
            <a:r>
              <a:rPr lang="fa-IR" sz="2800" dirty="0">
                <a:cs typeface="B Yagut" pitchFamily="2" charset="-78"/>
              </a:rPr>
              <a:t>)</a:t>
            </a:r>
            <a:endParaRPr lang="en-US" sz="2800" dirty="0">
              <a:cs typeface="B Yagut" pitchFamily="2" charset="-78"/>
            </a:endParaRPr>
          </a:p>
          <a:p>
            <a:pPr algn="r" rtl="1"/>
            <a:r>
              <a:rPr lang="fa-IR" sz="2800" dirty="0">
                <a:cs typeface="B Yagut" pitchFamily="2" charset="-78"/>
              </a:rPr>
              <a:t>سیستم مدیریت زیست محیطی ایزو  14001 ( </a:t>
            </a:r>
            <a:r>
              <a:rPr lang="en-US" sz="2800" dirty="0">
                <a:cs typeface="B Yagut" pitchFamily="2" charset="-78"/>
              </a:rPr>
              <a:t>ISO 14001</a:t>
            </a:r>
            <a:r>
              <a:rPr lang="fa-IR" sz="2800" dirty="0">
                <a:cs typeface="B Yagut" pitchFamily="2" charset="-78"/>
              </a:rPr>
              <a:t>)</a:t>
            </a:r>
            <a:endParaRPr lang="en-US" sz="2800" dirty="0">
              <a:cs typeface="B Yagut" pitchFamily="2" charset="-78"/>
            </a:endParaRPr>
          </a:p>
          <a:p>
            <a:pPr algn="r" rtl="1"/>
            <a:r>
              <a:rPr lang="fa-IR" sz="2800" dirty="0">
                <a:cs typeface="B Yagut" pitchFamily="2" charset="-78"/>
              </a:rPr>
              <a:t>سیستم مدیریت کیفیت ایزو 9001 </a:t>
            </a:r>
            <a:r>
              <a:rPr lang="en-US" sz="2800" dirty="0">
                <a:cs typeface="B Yagut" pitchFamily="2" charset="-78"/>
              </a:rPr>
              <a:t>ISO 9001 ) </a:t>
            </a:r>
            <a:r>
              <a:rPr lang="fa-IR" sz="2800" dirty="0">
                <a:cs typeface="B Yagut" pitchFamily="2" charset="-78"/>
              </a:rPr>
              <a:t>)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504770" y="-30057"/>
            <a:ext cx="722753" cy="72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51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96144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خلاصه مطالب و نتیجه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5"/>
            <a:ext cx="8280920" cy="4464495"/>
          </a:xfrm>
        </p:spPr>
        <p:txBody>
          <a:bodyPr>
            <a:normAutofit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آنچه از این مبحث نتیجه می شود آشنایی دانشجویان و بهورزان با سیستم های مدیریت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،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OHSAS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و شرایط بوجود آمدن آنها در کارخانها و سازمانها است.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با توجه به شرح وظایف بهورزان که به عنوان یکی از اعضاء تیم سلامت می باشند با آشنایی سیستم مدیریت بتوانند از نقش و وظایف ایمنی، بهداشت و محیط زیست آگاهی داشته باشد و در بازدید کارگاه ها از وجود این سیستم مدیریت برای جلو گیری از حوادث، مشکلات بهداشتی و محیط زیستی استفاده نمایند. 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484" y="891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479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7776864" cy="4730080"/>
          </a:xfrm>
        </p:spPr>
        <p:txBody>
          <a:bodyPr/>
          <a:lstStyle/>
          <a:p>
            <a:pPr lvl="0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سیستم مدیریت کیفیت</a:t>
            </a:r>
            <a:endParaRPr lang="en-US" sz="4000" b="1" dirty="0">
              <a:solidFill>
                <a:prstClr val="black"/>
              </a:solidFill>
              <a:cs typeface="B Yagut" pitchFamily="2" charset="-78"/>
            </a:endParaRPr>
          </a:p>
          <a:p>
            <a:pPr lvl="0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en-US" sz="4000" b="1" dirty="0">
              <a:solidFill>
                <a:prstClr val="black"/>
              </a:solidFill>
              <a:cs typeface="B Yagut" pitchFamily="2" charset="-78"/>
            </a:endParaRPr>
          </a:p>
          <a:p>
            <a:pPr lvl="0"/>
            <a:r>
              <a:rPr lang="en-US" sz="4000" b="1" dirty="0" err="1">
                <a:solidFill>
                  <a:prstClr val="black"/>
                </a:solidFill>
                <a:cs typeface="B Yagut" pitchFamily="2" charset="-78"/>
              </a:rPr>
              <a:t>Iso,OHSAS</a:t>
            </a:r>
            <a:r>
              <a:rPr lang="en-US" sz="4000" b="1" dirty="0">
                <a:solidFill>
                  <a:prstClr val="black"/>
                </a:solidFill>
                <a:cs typeface="B Yagut" pitchFamily="2" charset="-78"/>
              </a:rPr>
              <a:t> -v- HSE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92" y="4046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86" y="3573016"/>
            <a:ext cx="3942438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709" y="3717032"/>
            <a:ext cx="212063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462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620689"/>
            <a:ext cx="5398368" cy="936103"/>
          </a:xfrm>
        </p:spPr>
        <p:txBody>
          <a:bodyPr>
            <a:normAutofit/>
          </a:bodyPr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556792"/>
            <a:ext cx="7560840" cy="4752528"/>
          </a:xfrm>
        </p:spPr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انتظار می رود فراگیران پس از مطالعه این درس بتوانند: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1- مفهوم  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</a:p>
          <a:p>
            <a:pPr lvl="0" algn="r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2- وظیفه سازمان ایزورا توضیح دهید.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3- استاندارد بين المللي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 14000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  <a:endParaRPr lang="en-US" sz="28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4- استاندارد بين المللي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ISO 22000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توضیح دهند.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5- مفهوم 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 را بیان نمایید.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6- هدف از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توضیح دهید.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7- مزایای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OHSAS 18001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در سازمان ها را توضیح دهید.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315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10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632848" cy="5256584"/>
          </a:xfrm>
        </p:spPr>
        <p:txBody>
          <a:bodyPr>
            <a:normAutofit/>
          </a:bodyPr>
          <a:lstStyle/>
          <a:p>
            <a:pPr lvl="0" rtl="1"/>
            <a:r>
              <a:rPr lang="fa-IR" sz="40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پرسش تمرین</a:t>
            </a:r>
          </a:p>
          <a:p>
            <a:pPr lvl="0" algn="r" rtl="1"/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8- اجزا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</a:p>
          <a:p>
            <a:pPr lvl="0"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9- شرایط گواهینامه 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HSE – MS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را بیان نمایید.</a:t>
            </a:r>
            <a:endParaRPr lang="en-US" sz="2800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984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398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792088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12777"/>
            <a:ext cx="7632848" cy="4824535"/>
          </a:xfrm>
        </p:spPr>
        <p:txBody>
          <a:bodyPr>
            <a:normAutofit fontScale="92500" lnSpcReduction="10000"/>
          </a:bodyPr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*جهانگیری، م، نوروزی، م، سیستم های مدیریت یکپارچه سلامت، ایمنی و محیط زیست، تهران، انتشارات فن آوران، چاپ دوم،1394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*هویدی، ح، پاداش، ا، راهنمای یکپارچگی سرمایه در سیستم مدیریت بهداشت، ایمنی و محیط زیست، تهران، انتشارات آوای قلم، 1394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*کرمی، م، ممیزی سیستم های مدیریت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HSE، 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مشهد، انتشارات امید مهر، چاپ اول، 1391 </a:t>
            </a: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*بهرام زاده، م، جزوه اموزشی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جیست، تهران ، انتشارمرکز آموزش جنوب کشور،94</a:t>
            </a:r>
            <a:endParaRPr lang="en-US" sz="28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/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*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موسسه استاندارد و تحقیقات صنعتی ایران، سیستم های مدیریت ایمنی، بهداشت حرفه ای- الزامات، تهران، انتشاراستاندارد ملی ایران 18001، چاپ اول،1393 </a:t>
            </a:r>
          </a:p>
        </p:txBody>
      </p:sp>
    </p:spTree>
    <p:extLst>
      <p:ext uri="{BB962C8B-B14F-4D97-AF65-F5344CB8AC3E}">
        <p14:creationId xmlns:p14="http://schemas.microsoft.com/office/powerpoint/2010/main" val="3729941395"/>
      </p:ext>
    </p:extLst>
  </p:cSld>
  <p:clrMapOvr>
    <a:masterClrMapping/>
  </p:clrMapOvr>
  <p:transition spd="slow" advClick="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656183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>لطفا نظرات و پیشنهادات خود را پیرامون این بسته اموزشی  را به آدرس زیر ارسال کنید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800800" cy="3505944"/>
          </a:xfrm>
        </p:spPr>
        <p:txBody>
          <a:bodyPr/>
          <a:lstStyle/>
          <a:p>
            <a:endParaRPr lang="fa-IR" dirty="0">
              <a:solidFill>
                <a:schemeClr val="tx1"/>
              </a:solidFill>
              <a:cs typeface="B Yagut" pitchFamily="2" charset="-78"/>
            </a:endParaRPr>
          </a:p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دانشگاه علوم پزشکی و خدمات بهداشتی درمانی شیراز</a:t>
            </a:r>
          </a:p>
          <a:p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امور بهورزی معاونت بهداشت</a:t>
            </a:r>
          </a:p>
          <a:p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پست الکترونیک</a:t>
            </a:r>
          </a:p>
          <a:p>
            <a:r>
              <a:rPr lang="en-US" dirty="0">
                <a:solidFill>
                  <a:schemeClr val="tx1"/>
                </a:solidFill>
                <a:cs typeface="B Yagut" pitchFamily="2" charset="-78"/>
              </a:rPr>
              <a:t>shiraz_behvarz@sums.ac.ir</a:t>
            </a:r>
          </a:p>
        </p:txBody>
      </p:sp>
    </p:spTree>
    <p:extLst>
      <p:ext uri="{BB962C8B-B14F-4D97-AF65-F5344CB8AC3E}">
        <p14:creationId xmlns:p14="http://schemas.microsoft.com/office/powerpoint/2010/main" val="1350704712"/>
      </p:ext>
    </p:extLst>
  </p:cSld>
  <p:clrMapOvr>
    <a:masterClrMapping/>
  </p:clrMapOvr>
  <p:transition spd="slow" advClick="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224135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اهداف آموزشی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35622"/>
            <a:ext cx="7990656" cy="4357673"/>
          </a:xfrm>
        </p:spPr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انتظار می رود فراگیر پس از مطالعه این درس بتواند</a:t>
            </a:r>
          </a:p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1- مفهوم  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شرح دهد.</a:t>
            </a:r>
          </a:p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2- اهمیت وظیفه سازمان ایزورا بداند. 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3- استاندارد بين المللي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14000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4- استاندارد بين المللي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22000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5- مفهوم 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 را بداند.</a:t>
            </a:r>
          </a:p>
          <a:p>
            <a:pPr algn="r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6- هدف از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را توضیح دهد.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332656"/>
            <a:ext cx="609600" cy="7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272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7992888" cy="5832648"/>
          </a:xfrm>
        </p:spPr>
        <p:txBody>
          <a:bodyPr/>
          <a:lstStyle/>
          <a:p>
            <a:pPr rtl="1"/>
            <a:r>
              <a:rPr lang="fa-IR" sz="4000" dirty="0">
                <a:solidFill>
                  <a:schemeClr val="tx1"/>
                </a:solidFill>
                <a:cs typeface="B Yagut" pitchFamily="2" charset="-78"/>
              </a:rPr>
              <a:t>اهداف آموزشی</a:t>
            </a:r>
          </a:p>
          <a:p>
            <a:pPr algn="just" rtl="1"/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algn="just" rtl="1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7- مزایای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در سازمان ها را توضیح دهد.</a:t>
            </a: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8- اجزا </a:t>
            </a:r>
            <a:r>
              <a:rPr lang="en-US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 را شرح دهد.</a:t>
            </a: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9- شرایط گواهینامه </a:t>
            </a:r>
            <a:r>
              <a:rPr lang="en-US" dirty="0">
                <a:solidFill>
                  <a:schemeClr val="tx1"/>
                </a:solidFill>
                <a:cs typeface="B Yagut" pitchFamily="2" charset="-78"/>
              </a:rPr>
              <a:t>HSE – MS</a:t>
            </a:r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 را بداند.</a:t>
            </a:r>
          </a:p>
          <a:p>
            <a:pPr algn="just" rtl="1"/>
            <a:endParaRPr lang="en-US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459904"/>
            <a:ext cx="609600" cy="609600"/>
          </a:xfrm>
          <a:prstGeom prst="rect">
            <a:avLst/>
          </a:prstGeom>
        </p:spPr>
      </p:pic>
      <p:pic>
        <p:nvPicPr>
          <p:cNvPr id="4" name="Picture 3" descr="تدوین سند چشم‌انداز 10 ساله بهداشت، ایمنی و محیط زیست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064"/>
            <a:ext cx="6408712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33878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فهرست عناوین: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728792" cy="453650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(ایزو) چیست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ISO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-  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وظیفه سازمان ایزو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سری استانداردهای ایزو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 چیست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هدف از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</a:t>
            </a: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مزایای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OHSAS 18001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در سازمان ها</a:t>
            </a:r>
          </a:p>
          <a:p>
            <a:pPr marL="457200" indent="-457200" algn="r" rtl="1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چیست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اجزا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 </a:t>
            </a:r>
          </a:p>
          <a:p>
            <a:pPr marL="457200" indent="-457200" algn="r" rtl="1">
              <a:buFontTx/>
              <a:buChar char="-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چه سازمانی گواهینامه </a:t>
            </a:r>
            <a:r>
              <a:rPr lang="en-US" sz="2800" dirty="0">
                <a:solidFill>
                  <a:schemeClr val="tx1"/>
                </a:solidFill>
                <a:cs typeface="B Yagut" pitchFamily="2" charset="-78"/>
              </a:rPr>
              <a:t>HSE-MS </a:t>
            </a: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را دریافت </a:t>
            </a:r>
            <a:br>
              <a:rPr lang="fa-IR" sz="2800" dirty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می کند</a:t>
            </a:r>
          </a:p>
          <a:p>
            <a:pPr marL="457200" indent="-457200" algn="r" rtl="1">
              <a:buFontTx/>
              <a:buChar char="-"/>
            </a:pP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indent="-457200" algn="r" rtl="1">
              <a:buFontTx/>
              <a:buChar char="-"/>
            </a:pP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111" y="672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465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مقدمه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7848872" cy="4824536"/>
          </a:xfrm>
        </p:spPr>
        <p:txBody>
          <a:bodyPr>
            <a:normAutofit/>
          </a:bodyPr>
          <a:lstStyle/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هرشرکت یا کارخانه در صدد است </a:t>
            </a: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يک سيستم مديريت سازمان يافته ايجاد ‌کند که در قالب آن افراد بتوانند به طور منظم براي ان سازمان کار کنند و در مقابل درآمد مطلوب با روش کارآمد و موثر بدست بياورند.</a:t>
            </a:r>
          </a:p>
          <a:p>
            <a:pPr algn="just" rtl="1"/>
            <a:r>
              <a:rPr lang="fa-IR" dirty="0">
                <a:solidFill>
                  <a:schemeClr val="tx1"/>
                </a:solidFill>
                <a:cs typeface="B Yagut" pitchFamily="2" charset="-78"/>
              </a:rPr>
              <a:t>در این درس بطور مختصر در مورد سیستمهای مدیریت کیفیت، ایمنی، بهداشت شغلی و محیط زیست و ضرورت آنها در شرکتها و کارخانها بحث خواهیم نمود.</a:t>
            </a:r>
          </a:p>
          <a:p>
            <a:pPr algn="just" rtl="1"/>
            <a:endParaRPr lang="en-US" dirty="0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513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0740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32657"/>
            <a:ext cx="7486600" cy="792087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(ایزو) چیست</a:t>
            </a:r>
            <a:r>
              <a:rPr lang="en-US" sz="4000" dirty="0">
                <a:cs typeface="B Yagut" panose="00000400000000000000" pitchFamily="2" charset="-78"/>
              </a:rPr>
              <a:t>ISO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416824" cy="5040560"/>
          </a:xfrm>
        </p:spPr>
        <p:txBody>
          <a:bodyPr>
            <a:normAutofit/>
          </a:bodyPr>
          <a:lstStyle/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 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dirty="0">
                <a:solidFill>
                  <a:schemeClr val="tx1"/>
                </a:solidFill>
                <a:ea typeface="Calibri"/>
                <a:cs typeface="B Yagut" pitchFamily="2" charset="-78"/>
              </a:rPr>
              <a:t>  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از کلمه ای در یونان به نام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Isos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مشتق شده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اما سازمان بین المللی استاندارد به لاتین  مخفف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کلمه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ایزو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نیست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در  واقع  عبارت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International Organization for Standardization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بصورت مخفف می شود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Ios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 که بنابراین </a:t>
            </a:r>
            <a:r>
              <a:rPr lang="en-US" sz="28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(ایزو)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مشتق این عبارت نیست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، اما در لفظ به این نام خوانده می شود.</a:t>
            </a:r>
            <a:endParaRPr lang="en-US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/>
            <a:endParaRPr lang="en-US" dirty="0">
              <a:cs typeface="B Yagut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8533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768952" cy="5184576"/>
          </a:xfrm>
        </p:spPr>
        <p:txBody>
          <a:bodyPr>
            <a:noAutofit/>
          </a:bodyPr>
          <a:lstStyle/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ar-SA" sz="4000" dirty="0">
                <a:solidFill>
                  <a:schemeClr val="tx1"/>
                </a:solidFill>
                <a:ea typeface="Calibri"/>
                <a:cs typeface="B Yagut" pitchFamily="2" charset="-78"/>
              </a:rPr>
              <a:t>وظیفه سازمان ایزو ( </a:t>
            </a:r>
            <a:r>
              <a:rPr lang="en-US" sz="4000" dirty="0" err="1">
                <a:solidFill>
                  <a:schemeClr val="tx1"/>
                </a:solidFill>
                <a:ea typeface="Calibri"/>
                <a:cs typeface="B Yagut" pitchFamily="2" charset="-78"/>
              </a:rPr>
              <a:t>Iso</a:t>
            </a:r>
            <a:r>
              <a:rPr lang="ar-SA" sz="4000" dirty="0">
                <a:solidFill>
                  <a:schemeClr val="tx1"/>
                </a:solidFill>
                <a:ea typeface="Calibri"/>
                <a:cs typeface="B Yagut" pitchFamily="2" charset="-78"/>
              </a:rPr>
              <a:t>)</a:t>
            </a:r>
            <a:r>
              <a:rPr lang="fa-IR" sz="4000" dirty="0">
                <a:solidFill>
                  <a:schemeClr val="tx1"/>
                </a:solidFill>
                <a:ea typeface="Calibri"/>
                <a:cs typeface="B Yagut" pitchFamily="2" charset="-78"/>
              </a:rPr>
              <a:t>:</a:t>
            </a: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تدوین استاندارد های بین المللی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به خواسته ها و شرایط قانونی همه کشور ها </a:t>
            </a:r>
            <a:endParaRPr lang="fa-IR" sz="2800" dirty="0">
              <a:solidFill>
                <a:schemeClr val="tx1"/>
              </a:solidFill>
              <a:ea typeface="Calibri"/>
              <a:cs typeface="B Yagut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به منظور یکپارچه سازی همه فرآیند ها و روال انجام کارها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*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با هدف تسهیل در تولید و توسعه روز افزون تولیدات و خدمات در سایه حمایت از تولید کننده و مصرف کننده می باشد.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(و می توان گفت ایزو کیفیت</a:t>
            </a:r>
            <a:r>
              <a:rPr lang="ar-SA" sz="2800" dirty="0">
                <a:ea typeface="Calibri"/>
                <a:cs typeface="B Yagut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سیستم مدیریت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کالا</a:t>
            </a:r>
            <a:r>
              <a:rPr lang="en-US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schemeClr val="tx1"/>
                </a:solidFill>
                <a:ea typeface="Calibri"/>
                <a:cs typeface="B Yagut" pitchFamily="2" charset="-78"/>
              </a:rPr>
              <a:t>می باشد.)</a:t>
            </a:r>
            <a:endParaRPr lang="en-US" sz="2800" dirty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1953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560840" cy="5688632"/>
          </a:xfrm>
        </p:spPr>
        <p:txBody>
          <a:bodyPr>
            <a:normAutofit/>
          </a:bodyPr>
          <a:lstStyle/>
          <a:p>
            <a:pPr lvl="0" algn="just" rtl="1">
              <a:lnSpc>
                <a:spcPct val="115000"/>
              </a:lnSpc>
              <a:spcAft>
                <a:spcPts val="1000"/>
              </a:spcAft>
            </a:pPr>
            <a:r>
              <a:rPr lang="ar-SA" sz="4000" dirty="0">
                <a:solidFill>
                  <a:prstClr val="black"/>
                </a:solidFill>
                <a:ea typeface="Calibri"/>
                <a:cs typeface="B Yagut" pitchFamily="2" charset="-78"/>
              </a:rPr>
              <a:t>وظیفه سازمان ایزو ( </a:t>
            </a:r>
            <a:r>
              <a:rPr lang="en-US" sz="4000" dirty="0" err="1">
                <a:solidFill>
                  <a:prstClr val="black"/>
                </a:solidFill>
                <a:ea typeface="Calibri"/>
                <a:cs typeface="B Yagut" pitchFamily="2" charset="-78"/>
              </a:rPr>
              <a:t>Iso</a:t>
            </a:r>
            <a:r>
              <a:rPr lang="ar-SA" sz="4000" dirty="0">
                <a:solidFill>
                  <a:prstClr val="black"/>
                </a:solidFill>
                <a:ea typeface="Calibri"/>
                <a:cs typeface="B Yagut" pitchFamily="2" charset="-78"/>
              </a:rPr>
              <a:t>)</a:t>
            </a:r>
            <a:r>
              <a:rPr lang="fa-IR" sz="4000" dirty="0">
                <a:solidFill>
                  <a:prstClr val="black"/>
                </a:solidFill>
                <a:ea typeface="Calibri"/>
                <a:cs typeface="B Yagut" pitchFamily="2" charset="-78"/>
              </a:rPr>
              <a:t>:</a:t>
            </a:r>
          </a:p>
          <a:p>
            <a:pPr marL="457200" lvl="0" indent="-457200" algn="justLow" rtl="1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fa-IR" sz="2800" dirty="0">
              <a:solidFill>
                <a:schemeClr val="tx1"/>
              </a:solidFill>
              <a:cs typeface="B Yagut" pitchFamily="2" charset="-78"/>
            </a:endParaRPr>
          </a:p>
          <a:p>
            <a:pPr marL="457200" lvl="0" indent="-457200" algn="justLow" rtl="1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fa-IR" sz="2800" dirty="0">
                <a:solidFill>
                  <a:schemeClr val="tx1"/>
                </a:solidFill>
                <a:cs typeface="B Yagut" pitchFamily="2" charset="-78"/>
              </a:rPr>
              <a:t>این سازمان در حال حاضر بیش از147 عضو دارد که ایران و سازمان استاندارد ملی ایران یکی از این اعضا و از اعضا اصلی محسوب می شود</a:t>
            </a:r>
            <a:r>
              <a:rPr lang="fa-IR" sz="2800" dirty="0">
                <a:cs typeface="B Yagut" pitchFamily="2" charset="-78"/>
              </a:rPr>
              <a:t>.</a:t>
            </a:r>
          </a:p>
          <a:p>
            <a:pPr marL="457200" lvl="0" indent="-457200" algn="justLow" rtl="1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en-US" sz="2800" dirty="0">
              <a:cs typeface="B Yagut" pitchFamily="2" charset="-78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2711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3" y="4221088"/>
            <a:ext cx="496855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83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5NN7CDR5NKU2-831-38</_dlc_DocId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شیراز</_x062f__x0627__x0646__x0634__x06af__x0627__x0647_>
    <_dlc_DocIdUrl xmlns="1047730d-92e1-4018-9084-d932fd3a7f58">
      <Url>http://www.health.gov.ir/hnd/_layouts/DocIdRedir.aspx?ID=5NN7CDR5NKU2-831-38</Url>
      <Description>5NN7CDR5NKU2-831-38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F18499-4AE2-4AFC-BCCD-C458F9F15A62}">
  <ds:schemaRefs>
    <ds:schemaRef ds:uri="http://schemas.microsoft.com/office/2006/documentManagement/types"/>
    <ds:schemaRef ds:uri="http://purl.org/dc/elements/1.1/"/>
    <ds:schemaRef ds:uri="12fdc5dc-769e-4543-b10d-fbea3dac4417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1047730d-92e1-4018-9084-d932fd3a7f58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EE9E96-D22E-478D-A8F8-243341ECFA5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00B5229-9941-44E4-9CD5-5D44F2653D2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5A29282-3A09-4C4D-B8A1-C090969D1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1165</Words>
  <Application>Microsoft Office PowerPoint</Application>
  <PresentationFormat>On-screen Show (4:3)</PresentationFormat>
  <Paragraphs>154</Paragraphs>
  <Slides>23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B Yagut</vt:lpstr>
      <vt:lpstr>Office Theme</vt:lpstr>
      <vt:lpstr>مشخصات سند</vt:lpstr>
      <vt:lpstr>PowerPoint Presentation</vt:lpstr>
      <vt:lpstr>اهداف آموزشی</vt:lpstr>
      <vt:lpstr>PowerPoint Presentation</vt:lpstr>
      <vt:lpstr>فهرست عناوین:</vt:lpstr>
      <vt:lpstr>مقدمه</vt:lpstr>
      <vt:lpstr>(ایزو) چیستISO </vt:lpstr>
      <vt:lpstr>PowerPoint Presentation</vt:lpstr>
      <vt:lpstr>PowerPoint Presentation</vt:lpstr>
      <vt:lpstr>سری استانداردهای ایزو((Iso </vt:lpstr>
      <vt:lpstr>PowerPoint Presentation</vt:lpstr>
      <vt:lpstr> چیستOHSAS 18001</vt:lpstr>
      <vt:lpstr>هدف از OHSAS 18001</vt:lpstr>
      <vt:lpstr>مزایای OHSAS 18001  در سازمان ها:</vt:lpstr>
      <vt:lpstr>  چیستHSE </vt:lpstr>
      <vt:lpstr>اجزا HSE:</vt:lpstr>
      <vt:lpstr>PowerPoint Presentation</vt:lpstr>
      <vt:lpstr>چه سازمانی گواهینامه HSE-MS را دریافت  می کند: </vt:lpstr>
      <vt:lpstr>خلاصه مطالب و نتیجه گیری</vt:lpstr>
      <vt:lpstr>پرسش تمرین</vt:lpstr>
      <vt:lpstr>PowerPoint Presentation</vt:lpstr>
      <vt:lpstr>فهرست منابع</vt:lpstr>
      <vt:lpstr>لطفا نظرات و پیشنهادات خود را پیرامون این بسته اموزشی 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سیستم مدیریت کیفیت</dc:title>
  <dc:creator>teach</dc:creator>
  <cp:lastModifiedBy>Sima Jalali</cp:lastModifiedBy>
  <cp:revision>330</cp:revision>
  <dcterms:created xsi:type="dcterms:W3CDTF">2020-04-26T07:39:31Z</dcterms:created>
  <dcterms:modified xsi:type="dcterms:W3CDTF">2020-12-07T06:24:55Z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1c90ace3-345c-4095-a5e9-86242a65d536</vt:lpwstr>
  </property>
  <property fmtid="{D5CDD505-2E9C-101B-9397-08002B2CF9AE}" pid="3" name="ContentTypeId">
    <vt:lpwstr>0x01010038EE485FB9274448B5E5B0FF0ECB3346</vt:lpwstr>
  </property>
</Properties>
</file>